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71" r:id="rId5"/>
    <p:sldId id="272" r:id="rId6"/>
    <p:sldId id="260" r:id="rId7"/>
    <p:sldId id="256" r:id="rId8"/>
    <p:sldId id="257" r:id="rId9"/>
    <p:sldId id="258" r:id="rId10"/>
    <p:sldId id="261" r:id="rId11"/>
    <p:sldId id="262" r:id="rId12"/>
    <p:sldId id="263" r:id="rId13"/>
    <p:sldId id="259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30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6A4F-73C9-436D-A628-1755D30C3E43}" type="datetimeFigureOut">
              <a:rPr lang="da-DK" smtClean="0"/>
              <a:pPr/>
              <a:t>12-05-2013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72F-9BC1-4C16-BDBA-88802C6D7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4971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6A4F-73C9-436D-A628-1755D30C3E43}" type="datetimeFigureOut">
              <a:rPr lang="da-DK" smtClean="0"/>
              <a:pPr/>
              <a:t>12-05-2013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72F-9BC1-4C16-BDBA-88802C6D7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09618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6A4F-73C9-436D-A628-1755D30C3E43}" type="datetimeFigureOut">
              <a:rPr lang="da-DK" smtClean="0"/>
              <a:pPr/>
              <a:t>12-05-2013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72F-9BC1-4C16-BDBA-88802C6D7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627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6A4F-73C9-436D-A628-1755D30C3E43}" type="datetimeFigureOut">
              <a:rPr lang="da-DK" smtClean="0"/>
              <a:pPr/>
              <a:t>12-05-2013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72F-9BC1-4C16-BDBA-88802C6D7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34090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6A4F-73C9-436D-A628-1755D30C3E43}" type="datetimeFigureOut">
              <a:rPr lang="da-DK" smtClean="0"/>
              <a:pPr/>
              <a:t>12-05-2013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72F-9BC1-4C16-BDBA-88802C6D7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06484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6A4F-73C9-436D-A628-1755D30C3E43}" type="datetimeFigureOut">
              <a:rPr lang="da-DK" smtClean="0"/>
              <a:pPr/>
              <a:t>12-05-2013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72F-9BC1-4C16-BDBA-88802C6D7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87776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6A4F-73C9-436D-A628-1755D30C3E43}" type="datetimeFigureOut">
              <a:rPr lang="da-DK" smtClean="0"/>
              <a:pPr/>
              <a:t>12-05-2013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72F-9BC1-4C16-BDBA-88802C6D7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3470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6A4F-73C9-436D-A628-1755D30C3E43}" type="datetimeFigureOut">
              <a:rPr lang="da-DK" smtClean="0"/>
              <a:pPr/>
              <a:t>12-05-2013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72F-9BC1-4C16-BDBA-88802C6D7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0708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6A4F-73C9-436D-A628-1755D30C3E43}" type="datetimeFigureOut">
              <a:rPr lang="da-DK" smtClean="0"/>
              <a:pPr/>
              <a:t>12-05-2013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72F-9BC1-4C16-BDBA-88802C6D7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439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6A4F-73C9-436D-A628-1755D30C3E43}" type="datetimeFigureOut">
              <a:rPr lang="da-DK" smtClean="0"/>
              <a:pPr/>
              <a:t>12-05-2013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72F-9BC1-4C16-BDBA-88802C6D7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89404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6A4F-73C9-436D-A628-1755D30C3E43}" type="datetimeFigureOut">
              <a:rPr lang="da-DK" smtClean="0"/>
              <a:pPr/>
              <a:t>12-05-2013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72F-9BC1-4C16-BDBA-88802C6D7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9173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36A4F-73C9-436D-A628-1755D30C3E43}" type="datetimeFigureOut">
              <a:rPr lang="da-DK" smtClean="0"/>
              <a:pPr/>
              <a:t>12-05-2013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A572F-9BC1-4C16-BDBA-88802C6D7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055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-dias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Solvarmeprojekt MKV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Ekstraordinær generalforsamling</a:t>
            </a:r>
          </a:p>
          <a:p>
            <a:r>
              <a:rPr lang="da-DK" dirty="0" smtClean="0"/>
              <a:t>5. Marts 2013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7205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Størrelse af andel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Ejendommens varmeforbrug i varmeårene 9-10, 10-11 og 11-12 sat i forhold til den samlede varmeafsætning i samme periode.</a:t>
            </a:r>
          </a:p>
          <a:p>
            <a:endParaRPr lang="da-DK" dirty="0"/>
          </a:p>
          <a:p>
            <a:endParaRPr lang="da-DK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7839511"/>
              </p:ext>
            </p:extLst>
          </p:nvPr>
        </p:nvGraphicFramePr>
        <p:xfrm>
          <a:off x="971600" y="3789040"/>
          <a:ext cx="6696745" cy="18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3966"/>
                <a:gridCol w="2465949"/>
                <a:gridCol w="2586830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 err="1">
                          <a:effectLst/>
                        </a:rPr>
                        <a:t>Varmeår</a:t>
                      </a:r>
                      <a:endParaRPr lang="da-DK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Ejd.'s forbrug, MWh</a:t>
                      </a:r>
                      <a:endParaRPr lang="da-DK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Samlet varmeafsæt MWh</a:t>
                      </a:r>
                      <a:endParaRPr lang="da-DK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>
                          <a:effectLst/>
                        </a:rPr>
                        <a:t>2009-2010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u="none" strike="noStrike" dirty="0" smtClean="0">
                          <a:effectLst/>
                        </a:rPr>
                        <a:t>18,6 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u="none" strike="noStrike" dirty="0">
                          <a:effectLst/>
                        </a:rPr>
                        <a:t>                                           8.844 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>
                          <a:effectLst/>
                        </a:rPr>
                        <a:t>2010-2011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u="none" strike="noStrike" dirty="0" smtClean="0">
                          <a:effectLst/>
                        </a:rPr>
                        <a:t>18,0 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u="none" strike="noStrike" dirty="0">
                          <a:effectLst/>
                        </a:rPr>
                        <a:t>                                           8.939 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>
                          <a:effectLst/>
                        </a:rPr>
                        <a:t>2011-2012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u="none" strike="noStrike" dirty="0" smtClean="0">
                          <a:effectLst/>
                        </a:rPr>
                        <a:t>16,0 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u="none" strike="noStrike" dirty="0">
                          <a:effectLst/>
                        </a:rPr>
                        <a:t>                                           7.932 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sum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u="none" strike="noStrike" dirty="0" smtClean="0">
                          <a:effectLst/>
                        </a:rPr>
                        <a:t>52,6 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u="none" strike="noStrike" dirty="0">
                          <a:effectLst/>
                        </a:rPr>
                        <a:t>                                         25.715 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04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Beregning af andel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20888"/>
                <a:ext cx="8229600" cy="37052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da-DK" sz="36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a-DK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a-DK" sz="3600" i="1">
                              <a:latin typeface="Cambria Math"/>
                            </a:rPr>
                            <m:t>52,6</m:t>
                          </m:r>
                          <m:r>
                            <a:rPr lang="da-DK" sz="3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a-DK" sz="3600" b="0" i="1" smtClean="0">
                              <a:latin typeface="Cambria Math"/>
                            </a:rPr>
                            <m:t>𝑀𝑊h</m:t>
                          </m:r>
                        </m:num>
                        <m:den>
                          <m:r>
                            <a:rPr lang="da-DK" sz="3600" i="1">
                              <a:latin typeface="Cambria Math"/>
                            </a:rPr>
                            <m:t>25.715</m:t>
                          </m:r>
                          <m:r>
                            <a:rPr lang="da-DK" sz="3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a-DK" sz="3600" b="0" i="1" smtClean="0">
                              <a:latin typeface="Cambria Math"/>
                            </a:rPr>
                            <m:t>𝑀𝑊h</m:t>
                          </m:r>
                        </m:den>
                      </m:f>
                      <m:r>
                        <a:rPr lang="da-DK" sz="3600" i="1">
                          <a:latin typeface="Cambria Math"/>
                        </a:rPr>
                        <m:t>×8.</m:t>
                      </m:r>
                      <m:r>
                        <a:rPr lang="da-DK" sz="3600" b="0" i="1" smtClean="0">
                          <a:latin typeface="Cambria Math"/>
                        </a:rPr>
                        <m:t>6</m:t>
                      </m:r>
                      <m:r>
                        <a:rPr lang="da-DK" sz="3600" i="1">
                          <a:latin typeface="Cambria Math"/>
                        </a:rPr>
                        <m:t>00.000</m:t>
                      </m:r>
                      <m:r>
                        <a:rPr lang="da-DK" sz="3600" b="0" i="1" smtClean="0">
                          <a:latin typeface="Cambria Math"/>
                        </a:rPr>
                        <m:t>𝑘𝑟</m:t>
                      </m:r>
                      <m:r>
                        <a:rPr lang="da-DK" sz="3600" i="1">
                          <a:latin typeface="Cambria Math"/>
                        </a:rPr>
                        <m:t>=</m:t>
                      </m:r>
                      <m:r>
                        <a:rPr lang="da-DK" sz="3600" b="0" i="1" smtClean="0">
                          <a:latin typeface="Cambria Math"/>
                        </a:rPr>
                        <m:t>𝑘𝑟</m:t>
                      </m:r>
                      <m:r>
                        <a:rPr lang="da-DK" sz="3600" b="0" i="1" smtClean="0">
                          <a:latin typeface="Cambria Math"/>
                        </a:rPr>
                        <m:t> 17.591</m:t>
                      </m:r>
                    </m:oMath>
                  </m:oMathPara>
                </a14:m>
                <a:endParaRPr lang="da-DK" sz="3600" dirty="0"/>
              </a:p>
              <a:p>
                <a:endParaRPr lang="da-DK" dirty="0"/>
              </a:p>
            </p:txBody>
          </p:sp>
        </mc:Choice>
        <mc:Fallback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20888"/>
                <a:ext cx="8229600" cy="3705275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044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Varmemængde til Solvarmeprisen – </a:t>
            </a:r>
            <a:r>
              <a:rPr lang="da-DK" dirty="0" smtClean="0"/>
              <a:t>Maksimalt indskud, eksempel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dirty="0" smtClean="0"/>
                  <a:t>I eksemplet regnes med en årsproduktion på 2300 MWh. 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a-DK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a-DK" i="1">
                              <a:latin typeface="Cambria Math"/>
                            </a:rPr>
                            <m:t>52,6</m:t>
                          </m:r>
                          <m:r>
                            <a:rPr lang="da-DK" b="0" i="1" smtClean="0">
                              <a:latin typeface="Cambria Math"/>
                            </a:rPr>
                            <m:t>𝑀𝑊h</m:t>
                          </m:r>
                        </m:num>
                        <m:den>
                          <m:r>
                            <a:rPr lang="da-DK" i="1">
                              <a:latin typeface="Cambria Math"/>
                            </a:rPr>
                            <m:t>25.715</m:t>
                          </m:r>
                          <m:r>
                            <a:rPr lang="da-DK" b="0" i="1" smtClean="0">
                              <a:latin typeface="Cambria Math"/>
                            </a:rPr>
                            <m:t>𝑀𝑊h</m:t>
                          </m:r>
                        </m:den>
                      </m:f>
                      <m:r>
                        <a:rPr lang="da-DK" i="1">
                          <a:latin typeface="Cambria Math"/>
                        </a:rPr>
                        <m:t>×2300</m:t>
                      </m:r>
                      <m:r>
                        <a:rPr lang="da-DK" b="0" i="1" smtClean="0">
                          <a:latin typeface="Cambria Math"/>
                        </a:rPr>
                        <m:t>𝑀𝑊h</m:t>
                      </m:r>
                      <m:r>
                        <a:rPr lang="da-DK" i="1">
                          <a:latin typeface="Cambria Math"/>
                        </a:rPr>
                        <m:t>=4,70 </m:t>
                      </m:r>
                      <m:r>
                        <a:rPr lang="da-DK" i="1">
                          <a:latin typeface="Cambria Math"/>
                        </a:rPr>
                        <m:t>𝑀𝑊h</m:t>
                      </m:r>
                    </m:oMath>
                  </m:oMathPara>
                </a14:m>
                <a:endParaRPr lang="da-DK" dirty="0"/>
              </a:p>
              <a:p>
                <a:endParaRPr lang="da-DK" dirty="0"/>
              </a:p>
            </p:txBody>
          </p:sp>
        </mc:Choice>
        <mc:Fallback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da-DK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211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Mulighed for reduceret indskud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da-DK" dirty="0"/>
              <a:t>Mindste indskud er fastsat til </a:t>
            </a:r>
            <a:r>
              <a:rPr lang="da-DK" dirty="0" smtClean="0"/>
              <a:t>5.000 </a:t>
            </a:r>
            <a:r>
              <a:rPr lang="da-DK" dirty="0"/>
              <a:t>kr.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Større </a:t>
            </a:r>
            <a:r>
              <a:rPr lang="da-DK" dirty="0"/>
              <a:t>beløb kan indbetales i spring af 1000 </a:t>
            </a:r>
            <a:r>
              <a:rPr lang="da-DK" dirty="0" err="1"/>
              <a:t>kr</a:t>
            </a:r>
            <a:r>
              <a:rPr lang="da-DK" dirty="0"/>
              <a:t> indtil </a:t>
            </a:r>
            <a:r>
              <a:rPr lang="da-DK" dirty="0" err="1"/>
              <a:t>maks</a:t>
            </a:r>
            <a:r>
              <a:rPr lang="da-DK" dirty="0"/>
              <a:t> indskud beregnet efter metoden beskrevet ovenfor.</a:t>
            </a:r>
          </a:p>
        </p:txBody>
      </p:sp>
    </p:spTree>
    <p:extLst>
      <p:ext uri="{BB962C8B-B14F-4D97-AF65-F5344CB8AC3E}">
        <p14:creationId xmlns:p14="http://schemas.microsoft.com/office/powerpoint/2010/main" xmlns="" val="16237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Varmemængde til solvarmepris</a:t>
            </a:r>
            <a:br>
              <a:rPr lang="da-DK" dirty="0" smtClean="0"/>
            </a:br>
            <a:r>
              <a:rPr lang="da-DK" dirty="0" smtClean="0"/>
              <a:t>Indskud på 10.000 </a:t>
            </a:r>
            <a:r>
              <a:rPr lang="da-DK" dirty="0" err="1" smtClean="0"/>
              <a:t>kr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da-DK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a-DK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a-DK" i="1">
                              <a:latin typeface="Cambria Math"/>
                            </a:rPr>
                            <m:t>10.000</m:t>
                          </m:r>
                        </m:num>
                        <m:den>
                          <m:r>
                            <a:rPr lang="da-DK" i="1">
                              <a:latin typeface="Cambria Math"/>
                            </a:rPr>
                            <m:t>17.182</m:t>
                          </m:r>
                        </m:den>
                      </m:f>
                      <m:r>
                        <a:rPr lang="da-DK" i="1">
                          <a:latin typeface="Cambria Math"/>
                        </a:rPr>
                        <m:t>×4,70=2,74 </m:t>
                      </m:r>
                      <m:r>
                        <a:rPr lang="da-DK" i="1">
                          <a:latin typeface="Cambria Math"/>
                        </a:rPr>
                        <m:t>𝑀𝑊h</m:t>
                      </m:r>
                    </m:oMath>
                  </m:oMathPara>
                </a14:m>
                <a:endParaRPr lang="da-DK" dirty="0"/>
              </a:p>
              <a:p>
                <a:pPr marL="0" indent="0">
                  <a:buNone/>
                </a:pPr>
                <a:endParaRPr lang="da-DK" dirty="0" smtClean="0"/>
              </a:p>
              <a:p>
                <a:pPr marL="0" indent="0">
                  <a:buNone/>
                </a:pPr>
                <a:r>
                  <a:rPr lang="da-DK" dirty="0" smtClean="0"/>
                  <a:t>Rest til finansieret pris: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 algn="ctr">
                  <a:buNone/>
                </a:pPr>
                <a:r>
                  <a:rPr lang="da-DK" dirty="0"/>
                  <a:t>4,70 – 2,74 = 1,96 </a:t>
                </a:r>
                <a:r>
                  <a:rPr lang="da-DK" i="1" dirty="0"/>
                  <a:t>MWh</a:t>
                </a:r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883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Varmeomkostning, uden solfangeranlæg</a:t>
            </a:r>
            <a:endParaRPr lang="da-DK" dirty="0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36678324"/>
              </p:ext>
            </p:extLst>
          </p:nvPr>
        </p:nvGraphicFramePr>
        <p:xfrm>
          <a:off x="1" y="2204863"/>
          <a:ext cx="9144000" cy="3791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3557"/>
                <a:gridCol w="1784194"/>
                <a:gridCol w="1649028"/>
                <a:gridCol w="2007221"/>
              </a:tblGrid>
              <a:tr h="612068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 dirty="0" err="1">
                          <a:effectLst/>
                        </a:rPr>
                        <a:t>Ejd</a:t>
                      </a:r>
                      <a:r>
                        <a:rPr lang="da-DK" sz="1800" u="none" strike="noStrike" dirty="0">
                          <a:effectLst/>
                        </a:rPr>
                        <a:t> forbrug, MWh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18,0 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495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 kr.       8.910,00 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612068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 dirty="0">
                          <a:effectLst/>
                        </a:rPr>
                        <a:t>Arealafgift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130,00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19,5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 kr.       2.535,00 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612068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 dirty="0">
                          <a:effectLst/>
                        </a:rPr>
                        <a:t>Måler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1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750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 kr.           750,00 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612068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 dirty="0">
                          <a:effectLst/>
                        </a:rPr>
                        <a:t>Stik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1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3300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 kr.       3.300,00 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612068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 dirty="0">
                          <a:effectLst/>
                        </a:rPr>
                        <a:t>Årets varmeudgift ex moms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 kr.     15.495,00 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612068">
                <a:tc>
                  <a:txBody>
                    <a:bodyPr/>
                    <a:lstStyle/>
                    <a:p>
                      <a:pPr algn="l" fontAlgn="t"/>
                      <a:r>
                        <a:rPr lang="da-DK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Årets varmeudgift </a:t>
                      </a:r>
                      <a:endParaRPr lang="da-DK" sz="2400" b="1" u="none" strike="noStrike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da-DK" sz="2400" b="1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inkl</a:t>
                      </a:r>
                      <a:r>
                        <a:rPr lang="da-DK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da-DK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moms</a:t>
                      </a:r>
                      <a:endParaRPr lang="da-DK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da-DK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da-DK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kr.     19.368,75 </a:t>
                      </a:r>
                      <a:endParaRPr lang="da-DK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32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Varmeomkostning, Solfanger, </a:t>
            </a:r>
            <a:r>
              <a:rPr lang="da-DK" dirty="0" err="1" smtClean="0"/>
              <a:t>Maks.indskud</a:t>
            </a:r>
            <a:r>
              <a:rPr lang="da-DK" dirty="0" smtClean="0"/>
              <a:t> (</a:t>
            </a:r>
            <a:r>
              <a:rPr lang="da-DK" dirty="0" err="1" smtClean="0"/>
              <a:t>kr</a:t>
            </a:r>
            <a:r>
              <a:rPr lang="da-DK" dirty="0" smtClean="0"/>
              <a:t> 17.200)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2449316"/>
              </p:ext>
            </p:extLst>
          </p:nvPr>
        </p:nvGraphicFramePr>
        <p:xfrm>
          <a:off x="323528" y="1628801"/>
          <a:ext cx="8640960" cy="4392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6470"/>
                <a:gridCol w="1722970"/>
                <a:gridCol w="1592443"/>
                <a:gridCol w="1749077"/>
              </a:tblGrid>
              <a:tr h="488054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 err="1">
                          <a:effectLst/>
                        </a:rPr>
                        <a:t>Ejd</a:t>
                      </a:r>
                      <a:r>
                        <a:rPr lang="da-DK" sz="2000" u="none" strike="noStrike" dirty="0">
                          <a:effectLst/>
                        </a:rPr>
                        <a:t> forbrug, MWh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18,00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8054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Heraf til solpris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kr.       5</a:t>
                      </a:r>
                      <a:r>
                        <a:rPr lang="da-DK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 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kr.     </a:t>
                      </a:r>
                      <a:r>
                        <a:rPr lang="da-DK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235,00 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8054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Heraf til </a:t>
                      </a:r>
                      <a:r>
                        <a:rPr lang="da-DK" sz="2000" u="none" strike="noStrike" dirty="0" err="1">
                          <a:effectLst/>
                        </a:rPr>
                        <a:t>finans</a:t>
                      </a:r>
                      <a:r>
                        <a:rPr lang="da-DK" sz="2000" u="none" strike="noStrike" dirty="0">
                          <a:effectLst/>
                        </a:rPr>
                        <a:t>. Solpris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kr.     </a:t>
                      </a:r>
                      <a:r>
                        <a:rPr lang="da-DK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 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kr.                 -   </a:t>
                      </a:r>
                    </a:p>
                  </a:txBody>
                  <a:tcPr marL="0" marR="0" marT="0" marB="0" anchor="b"/>
                </a:tc>
              </a:tr>
              <a:tr h="488054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Rest til KV-pris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kr.    6.581,20 </a:t>
                      </a:r>
                    </a:p>
                  </a:txBody>
                  <a:tcPr marL="0" marR="0" marT="0" marB="0" anchor="b"/>
                </a:tc>
              </a:tr>
              <a:tr h="488054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Arealafgift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kr.    2.535,00 </a:t>
                      </a:r>
                    </a:p>
                  </a:txBody>
                  <a:tcPr marL="0" marR="0" marT="0" marB="0" anchor="b"/>
                </a:tc>
              </a:tr>
              <a:tr h="488054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Måler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kr.       750,00 </a:t>
                      </a:r>
                    </a:p>
                  </a:txBody>
                  <a:tcPr marL="0" marR="0" marT="0" marB="0" anchor="b"/>
                </a:tc>
              </a:tr>
              <a:tr h="488054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Stik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kr.    3.300,00 </a:t>
                      </a:r>
                    </a:p>
                  </a:txBody>
                  <a:tcPr marL="0" marR="0" marT="0" marB="0" anchor="b"/>
                </a:tc>
              </a:tr>
              <a:tr h="488054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Årets varmeudgift ex moms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kr. </a:t>
                      </a:r>
                      <a:r>
                        <a:rPr lang="da-DK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13.401,20 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8054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Årets varmeudgift </a:t>
                      </a:r>
                      <a:r>
                        <a:rPr lang="da-DK" sz="2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inkl</a:t>
                      </a:r>
                      <a:r>
                        <a:rPr lang="da-DK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moms</a:t>
                      </a:r>
                      <a:endParaRPr lang="da-DK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kr. </a:t>
                      </a:r>
                      <a:r>
                        <a:rPr lang="da-DK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16.751,50 </a:t>
                      </a:r>
                      <a:endParaRPr lang="da-DK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95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Opsamling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6381175"/>
              </p:ext>
            </p:extLst>
          </p:nvPr>
        </p:nvGraphicFramePr>
        <p:xfrm>
          <a:off x="0" y="1988839"/>
          <a:ext cx="9144000" cy="36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1"/>
                <a:gridCol w="2514600"/>
                <a:gridCol w="2168703"/>
                <a:gridCol w="2174696"/>
              </a:tblGrid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 dirty="0">
                          <a:effectLst/>
                        </a:rPr>
                        <a:t>Scenarie</a:t>
                      </a:r>
                      <a:endParaRPr lang="da-DK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 dirty="0">
                          <a:effectLst/>
                        </a:rPr>
                        <a:t>Årets </a:t>
                      </a:r>
                      <a:r>
                        <a:rPr lang="da-DK" sz="1800" u="none" strike="noStrike" dirty="0" smtClean="0">
                          <a:effectLst/>
                        </a:rPr>
                        <a:t>varmeomkostning</a:t>
                      </a:r>
                    </a:p>
                    <a:p>
                      <a:pPr algn="l" fontAlgn="t"/>
                      <a:r>
                        <a:rPr lang="da-DK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Inkl</a:t>
                      </a:r>
                      <a:r>
                        <a:rPr lang="da-DK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moms</a:t>
                      </a:r>
                      <a:endParaRPr lang="da-DK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Besparelse pr år</a:t>
                      </a:r>
                      <a:endParaRPr lang="da-DK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Nutidsværdi, 15 år, 2%</a:t>
                      </a:r>
                      <a:endParaRPr lang="da-DK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 dirty="0">
                          <a:effectLst/>
                        </a:rPr>
                        <a:t>Ingen solfangeranlæg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kr. 19.368,75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kr.                -  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kr. 0,00</a:t>
                      </a:r>
                    </a:p>
                  </a:txBody>
                  <a:tcPr marL="0" marR="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 dirty="0">
                          <a:effectLst/>
                        </a:rPr>
                        <a:t>Solfangeranlæg, fuldt </a:t>
                      </a:r>
                      <a:r>
                        <a:rPr lang="da-DK" sz="1800" u="none" strike="noStrike" dirty="0" err="1" smtClean="0">
                          <a:effectLst/>
                        </a:rPr>
                        <a:t>ejerindskud</a:t>
                      </a:r>
                      <a:r>
                        <a:rPr lang="da-DK" sz="1800" u="none" strike="noStrike" dirty="0" smtClean="0">
                          <a:effectLst/>
                        </a:rPr>
                        <a:t> (17.200)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kr. </a:t>
                      </a:r>
                      <a:r>
                        <a:rPr lang="da-D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16.751,50 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kr. -</a:t>
                      </a:r>
                      <a:r>
                        <a:rPr lang="da-D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2.617,25 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kr. 36.648,57</a:t>
                      </a:r>
                    </a:p>
                  </a:txBody>
                  <a:tcPr marL="0" marR="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Solfangeranlæg ingen ejerindskud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kr. 18.426,70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kr.     </a:t>
                      </a:r>
                      <a:r>
                        <a:rPr lang="da-D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-774,05 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kr. </a:t>
                      </a:r>
                      <a:r>
                        <a:rPr lang="da-D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10610,71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Solfangeranlæg, 10.000 i indskud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kr. </a:t>
                      </a:r>
                      <a:r>
                        <a:rPr lang="da-D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17.512,76 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kr. </a:t>
                      </a:r>
                      <a:r>
                        <a:rPr lang="da-D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-1.855,99 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kr. 26.417,91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78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207001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76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95" y="1"/>
            <a:ext cx="9082627" cy="685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83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0730163"/>
              </p:ext>
            </p:extLst>
          </p:nvPr>
        </p:nvGraphicFramePr>
        <p:xfrm>
          <a:off x="0" y="0"/>
          <a:ext cx="9144000" cy="6872438"/>
        </p:xfrm>
        <a:graphic>
          <a:graphicData uri="http://schemas.openxmlformats.org/presentationml/2006/ole">
            <p:oleObj spid="_x0000_s1036" name="Dias" r:id="rId3" imgW="4523353" imgH="3392540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895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23528" y="404664"/>
          <a:ext cx="9317037" cy="6810375"/>
        </p:xfrm>
        <a:graphic>
          <a:graphicData uri="http://schemas.openxmlformats.org/presentationml/2006/ole">
            <p:oleObj spid="_x0000_s18434" name="Dokument" r:id="rId3" imgW="6105609" imgH="481007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Pris for solfangervarmen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Solvarmepris:</a:t>
            </a:r>
          </a:p>
          <a:p>
            <a:pPr lvl="1"/>
            <a:r>
              <a:rPr lang="da-DK" dirty="0" smtClean="0"/>
              <a:t>Fastsættes som driftsomkostningerne ved solfangeranlægget. </a:t>
            </a:r>
          </a:p>
          <a:p>
            <a:pPr lvl="1"/>
            <a:r>
              <a:rPr lang="da-DK" dirty="0" smtClean="0"/>
              <a:t>Anslået 50 </a:t>
            </a:r>
            <a:r>
              <a:rPr lang="da-DK" dirty="0" err="1" smtClean="0"/>
              <a:t>kr/MWh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Finansieret solvarmepris:</a:t>
            </a:r>
          </a:p>
          <a:p>
            <a:pPr lvl="1"/>
            <a:r>
              <a:rPr lang="da-DK" dirty="0" smtClean="0"/>
              <a:t>Driftsomkostninger + Omkostninger til finansiering. </a:t>
            </a:r>
          </a:p>
          <a:p>
            <a:pPr lvl="1"/>
            <a:r>
              <a:rPr lang="da-DK" dirty="0" smtClean="0"/>
              <a:t>Anslået 50 </a:t>
            </a:r>
            <a:r>
              <a:rPr lang="da-DK" dirty="0" err="1" smtClean="0"/>
              <a:t>kr</a:t>
            </a:r>
            <a:r>
              <a:rPr lang="da-DK" dirty="0" smtClean="0"/>
              <a:t> + 324,65 = 374,65 </a:t>
            </a:r>
            <a:r>
              <a:rPr lang="da-DK" dirty="0" err="1" smtClean="0"/>
              <a:t>kr/MWh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2589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Model for finansiering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Mou Kraftvarme, 5. marts 2013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8624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Forslag til principper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 smtClean="0"/>
              <a:t>Den enkelte forbruger kan vælge mellem følgende finansieringsmuligheder: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Indskyde en andelskapital, dog maksimalt svarende til ejendommens andel af solfangeranlægget</a:t>
            </a:r>
          </a:p>
          <a:p>
            <a:endParaRPr lang="da-DK" dirty="0" smtClean="0"/>
          </a:p>
          <a:p>
            <a:r>
              <a:rPr lang="da-DK" dirty="0" smtClean="0"/>
              <a:t>Lade Mou Kraftvarme stå for finansieringen, og afdrage andelen via varmeprisen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8421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Størrelsen af andelskapitalen</a:t>
            </a:r>
            <a:br>
              <a:rPr lang="da-DK" b="1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Der </a:t>
            </a:r>
            <a:r>
              <a:rPr lang="da-DK" dirty="0" smtClean="0"/>
              <a:t>beregnes </a:t>
            </a:r>
            <a:r>
              <a:rPr lang="da-DK" dirty="0"/>
              <a:t>en </a:t>
            </a:r>
            <a:r>
              <a:rPr lang="da-DK" dirty="0" smtClean="0"/>
              <a:t>maksimal andelskapital for den enkelte husstand </a:t>
            </a:r>
            <a:r>
              <a:rPr lang="da-DK" dirty="0"/>
              <a:t>ud fra et forholds </a:t>
            </a:r>
            <a:r>
              <a:rPr lang="da-DK" dirty="0" smtClean="0"/>
              <a:t>tal. 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Dette forholdstal dannes </a:t>
            </a:r>
            <a:r>
              <a:rPr lang="da-DK" dirty="0"/>
              <a:t>ved at husstandens forbrug de sidste 3 </a:t>
            </a:r>
            <a:r>
              <a:rPr lang="da-DK" dirty="0" err="1"/>
              <a:t>varmeår</a:t>
            </a:r>
            <a:r>
              <a:rPr lang="da-DK" dirty="0"/>
              <a:t> sættes i forhold til den samlede mængde afsatte varme i forsyningsområdet i samme periode. 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Dette </a:t>
            </a:r>
            <a:r>
              <a:rPr lang="da-DK" dirty="0"/>
              <a:t>forholdstal ganges på den samlede investering i solfangeranlægget.</a:t>
            </a:r>
          </a:p>
        </p:txBody>
      </p:sp>
    </p:spTree>
    <p:extLst>
      <p:ext uri="{BB962C8B-B14F-4D97-AF65-F5344CB8AC3E}">
        <p14:creationId xmlns:p14="http://schemas.microsoft.com/office/powerpoint/2010/main" xmlns="" val="40436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394</Words>
  <Application>Microsoft Office PowerPoint</Application>
  <PresentationFormat>Skærmshow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2</vt:i4>
      </vt:variant>
      <vt:variant>
        <vt:lpstr>Diastitler</vt:lpstr>
      </vt:variant>
      <vt:variant>
        <vt:i4>17</vt:i4>
      </vt:variant>
    </vt:vector>
  </HeadingPairs>
  <TitlesOfParts>
    <vt:vector size="20" baseType="lpstr">
      <vt:lpstr>Kontortema</vt:lpstr>
      <vt:lpstr>Dias</vt:lpstr>
      <vt:lpstr>Dokument</vt:lpstr>
      <vt:lpstr>Solvarmeprojekt MKV</vt:lpstr>
      <vt:lpstr>Dias nummer 2</vt:lpstr>
      <vt:lpstr>Dias nummer 3</vt:lpstr>
      <vt:lpstr>Dias nummer 4</vt:lpstr>
      <vt:lpstr>Dias nummer 5</vt:lpstr>
      <vt:lpstr>Pris for solfangervarmen</vt:lpstr>
      <vt:lpstr>Model for finansiering</vt:lpstr>
      <vt:lpstr>Forslag til principper</vt:lpstr>
      <vt:lpstr>Størrelsen af andelskapitalen </vt:lpstr>
      <vt:lpstr>Størrelse af andel</vt:lpstr>
      <vt:lpstr>Beregning af andel</vt:lpstr>
      <vt:lpstr>Varmemængde til Solvarmeprisen – Maksimalt indskud, eksempel</vt:lpstr>
      <vt:lpstr>Mulighed for reduceret indskud</vt:lpstr>
      <vt:lpstr>Varmemængde til solvarmepris Indskud på 10.000 kr</vt:lpstr>
      <vt:lpstr>Varmeomkostning, uden solfangeranlæg</vt:lpstr>
      <vt:lpstr>Varmeomkostning, Solfanger, Maks.indskud (kr 17.200)</vt:lpstr>
      <vt:lpstr>Opsamling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for finansiering</dc:title>
  <dc:creator>Thomas Lyngholm</dc:creator>
  <cp:lastModifiedBy>Per</cp:lastModifiedBy>
  <cp:revision>24</cp:revision>
  <dcterms:created xsi:type="dcterms:W3CDTF">2013-03-03T23:04:35Z</dcterms:created>
  <dcterms:modified xsi:type="dcterms:W3CDTF">2013-05-11T23:19:55Z</dcterms:modified>
</cp:coreProperties>
</file>